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68F8"/>
    <a:srgbClr val="784AEA"/>
    <a:srgbClr val="BD3EF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65" autoAdjust="0"/>
    <p:restoredTop sz="94660"/>
  </p:normalViewPr>
  <p:slideViewPr>
    <p:cSldViewPr>
      <p:cViewPr varScale="1">
        <p:scale>
          <a:sx n="70" d="100"/>
          <a:sy n="70" d="100"/>
        </p:scale>
        <p:origin x="-115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44041ED-82F7-4C1F-B320-84DA1E5E6A85}" type="datetimeFigureOut">
              <a:rPr lang="el-GR"/>
              <a:pPr>
                <a:defRPr/>
              </a:pPr>
              <a:t>1/5/2012</a:t>
            </a:fld>
            <a:endParaRPr lang="el-GR" dirty="0"/>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dirty="0"/>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noProof="0" smtClean="0"/>
              <a:t>Kλικ για επεξεργασία των στυλ του υποδείγματος</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endParaRPr lang="el-GR" noProof="0"/>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76EE374-13F8-466A-9225-3861639AA343}" type="slidenum">
              <a:rPr lang="el-GR"/>
              <a:pPr>
                <a:defRPr/>
              </a:pPr>
              <a:t>‹#›</a:t>
            </a:fld>
            <a:endParaRPr lang="el-GR"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 Θέση εικόνας διαφάνειας"/>
          <p:cNvSpPr>
            <a:spLocks noGrp="1" noRot="1" noChangeAspect="1"/>
          </p:cNvSpPr>
          <p:nvPr>
            <p:ph type="sldImg"/>
          </p:nvPr>
        </p:nvSpPr>
        <p:spPr bwMode="auto">
          <a:noFill/>
          <a:ln>
            <a:solidFill>
              <a:srgbClr val="000000"/>
            </a:solidFill>
            <a:miter lim="800000"/>
            <a:headEnd/>
            <a:tailEnd/>
          </a:ln>
        </p:spPr>
      </p:sp>
      <p:sp>
        <p:nvSpPr>
          <p:cNvPr id="15362" name="2 - Θέση σημειώσεων"/>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l-GR" smtClean="0"/>
          </a:p>
        </p:txBody>
      </p:sp>
      <p:sp>
        <p:nvSpPr>
          <p:cNvPr id="15363" name="3 - Θέση αριθμού διαφάνειας"/>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3BFC26-3D6E-4035-9084-DE7A49EEDAD8}" type="slidenum">
              <a:rPr lang="el-GR">
                <a:cs typeface="Arial" charset="0"/>
              </a:rPr>
              <a:pPr fontAlgn="base">
                <a:spcBef>
                  <a:spcPct val="0"/>
                </a:spcBef>
                <a:spcAft>
                  <a:spcPct val="0"/>
                </a:spcAft>
                <a:defRPr/>
              </a:pPr>
              <a:t>1</a:t>
            </a:fld>
            <a:endParaRPr lang="el-GR">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l-GR" smtClean="0"/>
              <a:t>Kλικ για επεξεργασία του τίτλου</a:t>
            </a:r>
            <a:endParaRPr lang="en-US"/>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Κάντε κλικ για να επεξεργαστείτε τον υπότιτλο του υποδείγματος</a:t>
            </a:r>
            <a:endParaRPr lang="en-US"/>
          </a:p>
        </p:txBody>
      </p:sp>
      <p:sp>
        <p:nvSpPr>
          <p:cNvPr id="4" name="13 - Θέση ημερομηνίας"/>
          <p:cNvSpPr>
            <a:spLocks noGrp="1"/>
          </p:cNvSpPr>
          <p:nvPr>
            <p:ph type="dt" sz="half" idx="10"/>
          </p:nvPr>
        </p:nvSpPr>
        <p:spPr/>
        <p:txBody>
          <a:bodyPr/>
          <a:lstStyle>
            <a:lvl1pPr>
              <a:defRPr/>
            </a:lvl1pPr>
          </a:lstStyle>
          <a:p>
            <a:pPr>
              <a:defRPr/>
            </a:pPr>
            <a:fld id="{8CD082BB-9E0A-4637-A04C-662B8088CFBB}" type="datetimeFigureOut">
              <a:rPr lang="el-GR"/>
              <a:pPr>
                <a:defRPr/>
              </a:pPr>
              <a:t>1/5/2012</a:t>
            </a:fld>
            <a:endParaRPr lang="el-GR" dirty="0"/>
          </a:p>
        </p:txBody>
      </p:sp>
      <p:sp>
        <p:nvSpPr>
          <p:cNvPr id="5" name="2 - Θέση υποσέλιδου"/>
          <p:cNvSpPr>
            <a:spLocks noGrp="1"/>
          </p:cNvSpPr>
          <p:nvPr>
            <p:ph type="ftr" sz="quarter" idx="11"/>
          </p:nvPr>
        </p:nvSpPr>
        <p:spPr/>
        <p:txBody>
          <a:bodyPr/>
          <a:lstStyle>
            <a:lvl1pPr>
              <a:defRPr/>
            </a:lvl1pPr>
          </a:lstStyle>
          <a:p>
            <a:pPr>
              <a:defRPr/>
            </a:pPr>
            <a:endParaRPr lang="el-GR"/>
          </a:p>
        </p:txBody>
      </p:sp>
      <p:sp>
        <p:nvSpPr>
          <p:cNvPr id="6" name="22 - Θέση αριθμού διαφάνειας"/>
          <p:cNvSpPr>
            <a:spLocks noGrp="1"/>
          </p:cNvSpPr>
          <p:nvPr>
            <p:ph type="sldNum" sz="quarter" idx="12"/>
          </p:nvPr>
        </p:nvSpPr>
        <p:spPr/>
        <p:txBody>
          <a:bodyPr/>
          <a:lstStyle>
            <a:lvl1pPr>
              <a:defRPr/>
            </a:lvl1pPr>
          </a:lstStyle>
          <a:p>
            <a:pPr>
              <a:defRPr/>
            </a:pPr>
            <a:fld id="{D8063813-224A-4B68-95FA-41F778B73C67}" type="slidenum">
              <a:rPr lang="el-GR"/>
              <a:pPr>
                <a:defRPr/>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1CC34FDE-C727-4FBC-8F4A-F7A4C58B70C5}" type="datetimeFigureOut">
              <a:rPr lang="el-GR"/>
              <a:pPr>
                <a:defRPr/>
              </a:pPr>
              <a:t>1/5/2012</a:t>
            </a:fld>
            <a:endParaRPr lang="el-GR" dirty="0"/>
          </a:p>
        </p:txBody>
      </p:sp>
      <p:sp>
        <p:nvSpPr>
          <p:cNvPr id="5" name="2 - Θέση υποσέλιδου"/>
          <p:cNvSpPr>
            <a:spLocks noGrp="1"/>
          </p:cNvSpPr>
          <p:nvPr>
            <p:ph type="ftr" sz="quarter" idx="11"/>
          </p:nvPr>
        </p:nvSpPr>
        <p:spPr/>
        <p:txBody>
          <a:bodyPr/>
          <a:lstStyle>
            <a:lvl1pPr>
              <a:defRPr/>
            </a:lvl1pPr>
          </a:lstStyle>
          <a:p>
            <a:pPr>
              <a:defRPr/>
            </a:pPr>
            <a:endParaRPr lang="el-GR"/>
          </a:p>
        </p:txBody>
      </p:sp>
      <p:sp>
        <p:nvSpPr>
          <p:cNvPr id="6" name="22 - Θέση αριθμού διαφάνειας"/>
          <p:cNvSpPr>
            <a:spLocks noGrp="1"/>
          </p:cNvSpPr>
          <p:nvPr>
            <p:ph type="sldNum" sz="quarter" idx="12"/>
          </p:nvPr>
        </p:nvSpPr>
        <p:spPr/>
        <p:txBody>
          <a:bodyPr/>
          <a:lstStyle>
            <a:lvl1pPr>
              <a:defRPr/>
            </a:lvl1pPr>
          </a:lstStyle>
          <a:p>
            <a:pPr>
              <a:defRPr/>
            </a:pPr>
            <a:fld id="{2B55079F-C741-4A60-A342-A2F2BAAACC6A}" type="slidenum">
              <a:rPr lang="el-GR"/>
              <a:pPr>
                <a:defRPr/>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387D20D2-73EB-43AF-A085-510779677555}" type="datetimeFigureOut">
              <a:rPr lang="el-GR"/>
              <a:pPr>
                <a:defRPr/>
              </a:pPr>
              <a:t>1/5/2012</a:t>
            </a:fld>
            <a:endParaRPr lang="el-GR" dirty="0"/>
          </a:p>
        </p:txBody>
      </p:sp>
      <p:sp>
        <p:nvSpPr>
          <p:cNvPr id="5" name="2 - Θέση υποσέλιδου"/>
          <p:cNvSpPr>
            <a:spLocks noGrp="1"/>
          </p:cNvSpPr>
          <p:nvPr>
            <p:ph type="ftr" sz="quarter" idx="11"/>
          </p:nvPr>
        </p:nvSpPr>
        <p:spPr/>
        <p:txBody>
          <a:bodyPr/>
          <a:lstStyle>
            <a:lvl1pPr>
              <a:defRPr/>
            </a:lvl1pPr>
          </a:lstStyle>
          <a:p>
            <a:pPr>
              <a:defRPr/>
            </a:pPr>
            <a:endParaRPr lang="el-GR"/>
          </a:p>
        </p:txBody>
      </p:sp>
      <p:sp>
        <p:nvSpPr>
          <p:cNvPr id="6" name="22 - Θέση αριθμού διαφάνειας"/>
          <p:cNvSpPr>
            <a:spLocks noGrp="1"/>
          </p:cNvSpPr>
          <p:nvPr>
            <p:ph type="sldNum" sz="quarter" idx="12"/>
          </p:nvPr>
        </p:nvSpPr>
        <p:spPr/>
        <p:txBody>
          <a:bodyPr/>
          <a:lstStyle>
            <a:lvl1pPr>
              <a:defRPr/>
            </a:lvl1pPr>
          </a:lstStyle>
          <a:p>
            <a:pPr>
              <a:defRPr/>
            </a:pPr>
            <a:fld id="{A8185528-5B21-4460-895D-0187E51F747A}" type="slidenum">
              <a:rPr lang="el-GR"/>
              <a:pPr>
                <a:defRPr/>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41BEB937-DA55-4351-B36F-61B883CCD8F9}" type="datetimeFigureOut">
              <a:rPr lang="el-GR"/>
              <a:pPr>
                <a:defRPr/>
              </a:pPr>
              <a:t>1/5/2012</a:t>
            </a:fld>
            <a:endParaRPr lang="el-GR" dirty="0"/>
          </a:p>
        </p:txBody>
      </p:sp>
      <p:sp>
        <p:nvSpPr>
          <p:cNvPr id="5" name="2 - Θέση υποσέλιδου"/>
          <p:cNvSpPr>
            <a:spLocks noGrp="1"/>
          </p:cNvSpPr>
          <p:nvPr>
            <p:ph type="ftr" sz="quarter" idx="11"/>
          </p:nvPr>
        </p:nvSpPr>
        <p:spPr/>
        <p:txBody>
          <a:bodyPr/>
          <a:lstStyle>
            <a:lvl1pPr>
              <a:defRPr/>
            </a:lvl1pPr>
          </a:lstStyle>
          <a:p>
            <a:pPr>
              <a:defRPr/>
            </a:pPr>
            <a:endParaRPr lang="el-GR"/>
          </a:p>
        </p:txBody>
      </p:sp>
      <p:sp>
        <p:nvSpPr>
          <p:cNvPr id="6" name="22 - Θέση αριθμού διαφάνειας"/>
          <p:cNvSpPr>
            <a:spLocks noGrp="1"/>
          </p:cNvSpPr>
          <p:nvPr>
            <p:ph type="sldNum" sz="quarter" idx="12"/>
          </p:nvPr>
        </p:nvSpPr>
        <p:spPr/>
        <p:txBody>
          <a:bodyPr/>
          <a:lstStyle>
            <a:lvl1pPr>
              <a:defRPr/>
            </a:lvl1pPr>
          </a:lstStyle>
          <a:p>
            <a:pPr>
              <a:defRPr/>
            </a:pPr>
            <a:fld id="{59A5F226-9360-4C6C-9058-EC51ABBFDFBB}" type="slidenum">
              <a:rPr lang="el-GR"/>
              <a:pPr>
                <a:defRPr/>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fld id="{184B15D2-035E-4005-A182-664C98118E7B}" type="datetimeFigureOut">
              <a:rPr lang="el-GR"/>
              <a:pPr>
                <a:defRPr/>
              </a:pPr>
              <a:t>1/5/2012</a:t>
            </a:fld>
            <a:endParaRPr lang="el-GR" dirty="0"/>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199265F5-39BF-4381-810F-D1182A6F8377}" type="slidenum">
              <a:rPr lang="el-GR"/>
              <a:pPr>
                <a:defRPr/>
              </a:pPr>
              <a:t>‹#›</a:t>
            </a:fld>
            <a:endParaRPr lang="el-GR"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13 - Θέση ημερομηνίας"/>
          <p:cNvSpPr>
            <a:spLocks noGrp="1"/>
          </p:cNvSpPr>
          <p:nvPr>
            <p:ph type="dt" sz="half" idx="10"/>
          </p:nvPr>
        </p:nvSpPr>
        <p:spPr/>
        <p:txBody>
          <a:bodyPr/>
          <a:lstStyle>
            <a:lvl1pPr>
              <a:defRPr/>
            </a:lvl1pPr>
          </a:lstStyle>
          <a:p>
            <a:pPr>
              <a:defRPr/>
            </a:pPr>
            <a:fld id="{F9162CFD-69FF-4E81-BB5C-BAF2E445E5EB}" type="datetimeFigureOut">
              <a:rPr lang="el-GR"/>
              <a:pPr>
                <a:defRPr/>
              </a:pPr>
              <a:t>1/5/2012</a:t>
            </a:fld>
            <a:endParaRPr lang="el-GR" dirty="0"/>
          </a:p>
        </p:txBody>
      </p:sp>
      <p:sp>
        <p:nvSpPr>
          <p:cNvPr id="6" name="2 - Θέση υποσέλιδου"/>
          <p:cNvSpPr>
            <a:spLocks noGrp="1"/>
          </p:cNvSpPr>
          <p:nvPr>
            <p:ph type="ftr" sz="quarter" idx="11"/>
          </p:nvPr>
        </p:nvSpPr>
        <p:spPr/>
        <p:txBody>
          <a:bodyPr/>
          <a:lstStyle>
            <a:lvl1pPr>
              <a:defRPr/>
            </a:lvl1pPr>
          </a:lstStyle>
          <a:p>
            <a:pPr>
              <a:defRPr/>
            </a:pPr>
            <a:endParaRPr lang="el-GR"/>
          </a:p>
        </p:txBody>
      </p:sp>
      <p:sp>
        <p:nvSpPr>
          <p:cNvPr id="7" name="22 - Θέση αριθμού διαφάνειας"/>
          <p:cNvSpPr>
            <a:spLocks noGrp="1"/>
          </p:cNvSpPr>
          <p:nvPr>
            <p:ph type="sldNum" sz="quarter" idx="12"/>
          </p:nvPr>
        </p:nvSpPr>
        <p:spPr/>
        <p:txBody>
          <a:bodyPr/>
          <a:lstStyle>
            <a:lvl1pPr>
              <a:defRPr/>
            </a:lvl1pPr>
          </a:lstStyle>
          <a:p>
            <a:pPr>
              <a:defRPr/>
            </a:pPr>
            <a:fld id="{591A3918-F996-4595-9BE0-51666D3D5869}" type="slidenum">
              <a:rPr lang="el-GR"/>
              <a:pPr>
                <a:defRPr/>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lstStyle>
            <a:lvl1pPr>
              <a:defRPr/>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7" name="13 - Θέση ημερομηνίας"/>
          <p:cNvSpPr>
            <a:spLocks noGrp="1"/>
          </p:cNvSpPr>
          <p:nvPr>
            <p:ph type="dt" sz="half" idx="10"/>
          </p:nvPr>
        </p:nvSpPr>
        <p:spPr/>
        <p:txBody>
          <a:bodyPr/>
          <a:lstStyle>
            <a:lvl1pPr>
              <a:defRPr/>
            </a:lvl1pPr>
          </a:lstStyle>
          <a:p>
            <a:pPr>
              <a:defRPr/>
            </a:pPr>
            <a:fld id="{6A360650-90F9-482C-ACAC-0B58EB9B1313}" type="datetimeFigureOut">
              <a:rPr lang="el-GR"/>
              <a:pPr>
                <a:defRPr/>
              </a:pPr>
              <a:t>1/5/2012</a:t>
            </a:fld>
            <a:endParaRPr lang="el-GR" dirty="0"/>
          </a:p>
        </p:txBody>
      </p:sp>
      <p:sp>
        <p:nvSpPr>
          <p:cNvPr id="8" name="2 - Θέση υποσέλιδου"/>
          <p:cNvSpPr>
            <a:spLocks noGrp="1"/>
          </p:cNvSpPr>
          <p:nvPr>
            <p:ph type="ftr" sz="quarter" idx="11"/>
          </p:nvPr>
        </p:nvSpPr>
        <p:spPr/>
        <p:txBody>
          <a:bodyPr/>
          <a:lstStyle>
            <a:lvl1pPr>
              <a:defRPr/>
            </a:lvl1pPr>
          </a:lstStyle>
          <a:p>
            <a:pPr>
              <a:defRPr/>
            </a:pPr>
            <a:endParaRPr lang="el-GR"/>
          </a:p>
        </p:txBody>
      </p:sp>
      <p:sp>
        <p:nvSpPr>
          <p:cNvPr id="9" name="22 - Θέση αριθμού διαφάνειας"/>
          <p:cNvSpPr>
            <a:spLocks noGrp="1"/>
          </p:cNvSpPr>
          <p:nvPr>
            <p:ph type="sldNum" sz="quarter" idx="12"/>
          </p:nvPr>
        </p:nvSpPr>
        <p:spPr/>
        <p:txBody>
          <a:bodyPr/>
          <a:lstStyle>
            <a:lvl1pPr>
              <a:defRPr/>
            </a:lvl1pPr>
          </a:lstStyle>
          <a:p>
            <a:pPr>
              <a:defRPr/>
            </a:pPr>
            <a:fld id="{CB5076F1-44CD-47B7-BAEB-B4BDFF8F9425}" type="slidenum">
              <a:rPr lang="el-GR"/>
              <a:pPr>
                <a:defRPr/>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13 - Θέση ημερομηνίας"/>
          <p:cNvSpPr>
            <a:spLocks noGrp="1"/>
          </p:cNvSpPr>
          <p:nvPr>
            <p:ph type="dt" sz="half" idx="10"/>
          </p:nvPr>
        </p:nvSpPr>
        <p:spPr/>
        <p:txBody>
          <a:bodyPr/>
          <a:lstStyle>
            <a:lvl1pPr>
              <a:defRPr/>
            </a:lvl1pPr>
          </a:lstStyle>
          <a:p>
            <a:pPr>
              <a:defRPr/>
            </a:pPr>
            <a:fld id="{04E69A12-9673-4647-9591-C456EC2A185F}" type="datetimeFigureOut">
              <a:rPr lang="el-GR"/>
              <a:pPr>
                <a:defRPr/>
              </a:pPr>
              <a:t>1/5/2012</a:t>
            </a:fld>
            <a:endParaRPr lang="el-GR" dirty="0"/>
          </a:p>
        </p:txBody>
      </p:sp>
      <p:sp>
        <p:nvSpPr>
          <p:cNvPr id="4" name="2 - Θέση υποσέλιδου"/>
          <p:cNvSpPr>
            <a:spLocks noGrp="1"/>
          </p:cNvSpPr>
          <p:nvPr>
            <p:ph type="ftr" sz="quarter" idx="11"/>
          </p:nvPr>
        </p:nvSpPr>
        <p:spPr/>
        <p:txBody>
          <a:bodyPr/>
          <a:lstStyle>
            <a:lvl1pPr>
              <a:defRPr/>
            </a:lvl1pPr>
          </a:lstStyle>
          <a:p>
            <a:pPr>
              <a:defRPr/>
            </a:pPr>
            <a:endParaRPr lang="el-GR"/>
          </a:p>
        </p:txBody>
      </p:sp>
      <p:sp>
        <p:nvSpPr>
          <p:cNvPr id="5" name="22 - Θέση αριθμού διαφάνειας"/>
          <p:cNvSpPr>
            <a:spLocks noGrp="1"/>
          </p:cNvSpPr>
          <p:nvPr>
            <p:ph type="sldNum" sz="quarter" idx="12"/>
          </p:nvPr>
        </p:nvSpPr>
        <p:spPr/>
        <p:txBody>
          <a:bodyPr/>
          <a:lstStyle>
            <a:lvl1pPr>
              <a:defRPr/>
            </a:lvl1pPr>
          </a:lstStyle>
          <a:p>
            <a:pPr>
              <a:defRPr/>
            </a:pPr>
            <a:fld id="{A52A22D1-2169-4D08-A243-BCAB68DA491F}" type="slidenum">
              <a:rPr lang="el-GR"/>
              <a:pPr>
                <a:defRPr/>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3 - Θέση ημερομηνίας"/>
          <p:cNvSpPr>
            <a:spLocks noGrp="1"/>
          </p:cNvSpPr>
          <p:nvPr>
            <p:ph type="dt" sz="half" idx="10"/>
          </p:nvPr>
        </p:nvSpPr>
        <p:spPr/>
        <p:txBody>
          <a:bodyPr/>
          <a:lstStyle>
            <a:lvl1pPr>
              <a:defRPr/>
            </a:lvl1pPr>
          </a:lstStyle>
          <a:p>
            <a:pPr>
              <a:defRPr/>
            </a:pPr>
            <a:fld id="{FD1F9338-856D-4054-8E80-8148D6AA49D4}" type="datetimeFigureOut">
              <a:rPr lang="el-GR"/>
              <a:pPr>
                <a:defRPr/>
              </a:pPr>
              <a:t>1/5/2012</a:t>
            </a:fld>
            <a:endParaRPr lang="el-GR" dirty="0"/>
          </a:p>
        </p:txBody>
      </p:sp>
      <p:sp>
        <p:nvSpPr>
          <p:cNvPr id="3" name="2 - Θέση υποσέλιδου"/>
          <p:cNvSpPr>
            <a:spLocks noGrp="1"/>
          </p:cNvSpPr>
          <p:nvPr>
            <p:ph type="ftr" sz="quarter" idx="11"/>
          </p:nvPr>
        </p:nvSpPr>
        <p:spPr/>
        <p:txBody>
          <a:bodyPr/>
          <a:lstStyle>
            <a:lvl1pPr>
              <a:defRPr/>
            </a:lvl1pPr>
          </a:lstStyle>
          <a:p>
            <a:pPr>
              <a:defRPr/>
            </a:pPr>
            <a:endParaRPr lang="el-GR"/>
          </a:p>
        </p:txBody>
      </p:sp>
      <p:sp>
        <p:nvSpPr>
          <p:cNvPr id="4" name="22 - Θέση αριθμού διαφάνειας"/>
          <p:cNvSpPr>
            <a:spLocks noGrp="1"/>
          </p:cNvSpPr>
          <p:nvPr>
            <p:ph type="sldNum" sz="quarter" idx="12"/>
          </p:nvPr>
        </p:nvSpPr>
        <p:spPr/>
        <p:txBody>
          <a:bodyPr/>
          <a:lstStyle>
            <a:lvl1pPr>
              <a:defRPr/>
            </a:lvl1pPr>
          </a:lstStyle>
          <a:p>
            <a:pPr>
              <a:defRPr/>
            </a:pPr>
            <a:fld id="{FA78E74F-2FDC-4FC5-925D-3739F33BC891}" type="slidenum">
              <a:rPr lang="el-GR"/>
              <a:pPr>
                <a:defRPr/>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l-GR" smtClean="0"/>
              <a:t>Kλικ για επεξεργασία του τίτλου</a:t>
            </a:r>
            <a:endParaRPr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13 - Θέση ημερομηνίας"/>
          <p:cNvSpPr>
            <a:spLocks noGrp="1"/>
          </p:cNvSpPr>
          <p:nvPr>
            <p:ph type="dt" sz="half" idx="10"/>
          </p:nvPr>
        </p:nvSpPr>
        <p:spPr/>
        <p:txBody>
          <a:bodyPr/>
          <a:lstStyle>
            <a:lvl1pPr>
              <a:defRPr/>
            </a:lvl1pPr>
          </a:lstStyle>
          <a:p>
            <a:pPr>
              <a:defRPr/>
            </a:pPr>
            <a:fld id="{3DBEEFFC-B644-4381-80F5-59BE717A4055}" type="datetimeFigureOut">
              <a:rPr lang="el-GR"/>
              <a:pPr>
                <a:defRPr/>
              </a:pPr>
              <a:t>1/5/2012</a:t>
            </a:fld>
            <a:endParaRPr lang="el-GR" dirty="0"/>
          </a:p>
        </p:txBody>
      </p:sp>
      <p:sp>
        <p:nvSpPr>
          <p:cNvPr id="6" name="2 - Θέση υποσέλιδου"/>
          <p:cNvSpPr>
            <a:spLocks noGrp="1"/>
          </p:cNvSpPr>
          <p:nvPr>
            <p:ph type="ftr" sz="quarter" idx="11"/>
          </p:nvPr>
        </p:nvSpPr>
        <p:spPr/>
        <p:txBody>
          <a:bodyPr/>
          <a:lstStyle>
            <a:lvl1pPr>
              <a:defRPr/>
            </a:lvl1pPr>
          </a:lstStyle>
          <a:p>
            <a:pPr>
              <a:defRPr/>
            </a:pPr>
            <a:endParaRPr lang="el-GR"/>
          </a:p>
        </p:txBody>
      </p:sp>
      <p:sp>
        <p:nvSpPr>
          <p:cNvPr id="7" name="22 - Θέση αριθμού διαφάνειας"/>
          <p:cNvSpPr>
            <a:spLocks noGrp="1"/>
          </p:cNvSpPr>
          <p:nvPr>
            <p:ph type="sldNum" sz="quarter" idx="12"/>
          </p:nvPr>
        </p:nvSpPr>
        <p:spPr/>
        <p:txBody>
          <a:bodyPr/>
          <a:lstStyle>
            <a:lvl1pPr>
              <a:defRPr/>
            </a:lvl1pPr>
          </a:lstStyle>
          <a:p>
            <a:pPr>
              <a:defRPr/>
            </a:pPr>
            <a:fld id="{A142FB6A-143F-4006-9FC6-2681573C15D0}" type="slidenum">
              <a:rPr lang="el-GR"/>
              <a:pPr>
                <a:defRPr/>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l-GR" smtClean="0"/>
              <a:t>Kλικ για επεξεργασία του τίτλου</a:t>
            </a:r>
            <a:endParaRPr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l-GR" noProof="0" dirty="0" smtClean="0"/>
              <a:t>Κάντε κλικ στο εικονίδιο για να προσθέσετε μια εικόνα</a:t>
            </a:r>
            <a:endParaRPr lang="en-US" noProof="0" dirty="0"/>
          </a:p>
        </p:txBody>
      </p:sp>
      <p:sp>
        <p:nvSpPr>
          <p:cNvPr id="4" name="3 - Θέση κειμένου"/>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l-GR" smtClean="0"/>
              <a:t>Kλικ για επεξεργασία των στυλ του υποδείγματος</a:t>
            </a:r>
          </a:p>
        </p:txBody>
      </p:sp>
      <p:sp>
        <p:nvSpPr>
          <p:cNvPr id="5" name="13 - Θέση ημερομηνίας"/>
          <p:cNvSpPr>
            <a:spLocks noGrp="1"/>
          </p:cNvSpPr>
          <p:nvPr>
            <p:ph type="dt" sz="half" idx="10"/>
          </p:nvPr>
        </p:nvSpPr>
        <p:spPr/>
        <p:txBody>
          <a:bodyPr/>
          <a:lstStyle>
            <a:lvl1pPr>
              <a:defRPr/>
            </a:lvl1pPr>
          </a:lstStyle>
          <a:p>
            <a:pPr>
              <a:defRPr/>
            </a:pPr>
            <a:fld id="{94CD3F03-ED22-4109-B769-9783F8C02B1D}" type="datetimeFigureOut">
              <a:rPr lang="el-GR"/>
              <a:pPr>
                <a:defRPr/>
              </a:pPr>
              <a:t>1/5/2012</a:t>
            </a:fld>
            <a:endParaRPr lang="el-GR" dirty="0"/>
          </a:p>
        </p:txBody>
      </p:sp>
      <p:sp>
        <p:nvSpPr>
          <p:cNvPr id="6" name="2 - Θέση υποσέλιδου"/>
          <p:cNvSpPr>
            <a:spLocks noGrp="1"/>
          </p:cNvSpPr>
          <p:nvPr>
            <p:ph type="ftr" sz="quarter" idx="11"/>
          </p:nvPr>
        </p:nvSpPr>
        <p:spPr/>
        <p:txBody>
          <a:bodyPr/>
          <a:lstStyle>
            <a:lvl1pPr>
              <a:defRPr/>
            </a:lvl1pPr>
          </a:lstStyle>
          <a:p>
            <a:pPr>
              <a:defRPr/>
            </a:pPr>
            <a:endParaRPr lang="el-GR"/>
          </a:p>
        </p:txBody>
      </p:sp>
      <p:sp>
        <p:nvSpPr>
          <p:cNvPr id="7" name="22 - Θέση αριθμού διαφάνειας"/>
          <p:cNvSpPr>
            <a:spLocks noGrp="1"/>
          </p:cNvSpPr>
          <p:nvPr>
            <p:ph type="sldNum" sz="quarter" idx="12"/>
          </p:nvPr>
        </p:nvSpPr>
        <p:spPr/>
        <p:txBody>
          <a:bodyPr/>
          <a:lstStyle>
            <a:lvl1pPr>
              <a:defRPr/>
            </a:lvl1pPr>
          </a:lstStyle>
          <a:p>
            <a:pPr>
              <a:defRPr/>
            </a:pPr>
            <a:fld id="{F8AE4F25-4104-4541-B536-2039393A2B73}" type="slidenum">
              <a:rPr lang="el-GR"/>
              <a:pPr>
                <a:defRPr/>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l-GR" smtClean="0"/>
              <a:t>Kλικ για επεξεργασία του τίτλου</a:t>
            </a:r>
            <a:endParaRPr lang="en-US"/>
          </a:p>
        </p:txBody>
      </p:sp>
      <p:sp>
        <p:nvSpPr>
          <p:cNvPr id="1027" name="12 - Θέση κειμένου"/>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400270C4-7856-430B-9AF7-C698A38656F4}" type="datetimeFigureOut">
              <a:rPr lang="el-GR"/>
              <a:pPr>
                <a:defRPr/>
              </a:pPr>
              <a:t>1/5/2012</a:t>
            </a:fld>
            <a:endParaRPr lang="el-GR" dirty="0"/>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l-GR"/>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0433EC76-7826-4D3B-8408-C7B47C3C41EB}" type="slidenum">
              <a:rPr lang="el-GR"/>
              <a:pPr>
                <a:defRPr/>
              </a:pPr>
              <a:t>‹#›</a:t>
            </a:fld>
            <a:endParaRPr lang="el-GR" dirty="0"/>
          </a:p>
        </p:txBody>
      </p:sp>
    </p:spTree>
  </p:cSld>
  <p:clrMap bg1="dk1" tx1="lt1" bg2="dk2" tx2="lt2" accent1="accent1" accent2="accent2" accent3="accent3" accent4="accent4" accent5="accent5" accent6="accent6" hlink="hlink" folHlink="folHlink"/>
  <p:sldLayoutIdLst>
    <p:sldLayoutId id="2147483875" r:id="rId1"/>
    <p:sldLayoutId id="2147483874" r:id="rId2"/>
    <p:sldLayoutId id="2147483876" r:id="rId3"/>
    <p:sldLayoutId id="2147483873" r:id="rId4"/>
    <p:sldLayoutId id="2147483872" r:id="rId5"/>
    <p:sldLayoutId id="2147483871" r:id="rId6"/>
    <p:sldLayoutId id="2147483870" r:id="rId7"/>
    <p:sldLayoutId id="2147483869" r:id="rId8"/>
    <p:sldLayoutId id="2147483868" r:id="rId9"/>
    <p:sldLayoutId id="2147483867" r:id="rId10"/>
    <p:sldLayoutId id="2147483866"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74663" y="317501"/>
            <a:ext cx="8229600" cy="1142999"/>
          </a:xfrm>
          <a:effectLst>
            <a:innerShdw blurRad="63500" dist="50800" dir="16200000">
              <a:prstClr val="black">
                <a:alpha val="50000"/>
              </a:prstClr>
            </a:innerShdw>
          </a:effectLst>
        </p:spPr>
        <p:txBody>
          <a:bodyPr>
            <a:normAutofit fontScale="90000"/>
          </a:bodyPr>
          <a:lstStyle/>
          <a:p>
            <a:pPr algn="just" eaLnBrk="1" fontAlgn="auto" hangingPunct="1">
              <a:spcAft>
                <a:spcPts val="0"/>
              </a:spcAft>
              <a:defRPr/>
            </a:pPr>
            <a:r>
              <a:rPr lang="en-US" sz="4900" dirty="0" smtClean="0">
                <a:solidFill>
                  <a:srgbClr val="784AEA"/>
                </a:solidFill>
                <a:latin typeface="Comic Sans MS" pitchFamily="66" charset="0"/>
              </a:rPr>
              <a:t>E</a:t>
            </a:r>
            <a:r>
              <a:rPr lang="el-GR" sz="4900" dirty="0" smtClean="0">
                <a:solidFill>
                  <a:srgbClr val="784AEA"/>
                </a:solidFill>
                <a:latin typeface="Comic Sans MS" pitchFamily="66" charset="0"/>
              </a:rPr>
              <a:t>ΠΙΔΑΥΡΟΣ</a:t>
            </a:r>
            <a:r>
              <a:rPr lang="el-GR" sz="4900" dirty="0" smtClean="0"/>
              <a:t/>
            </a:r>
            <a:br>
              <a:rPr lang="el-GR" sz="4900" dirty="0" smtClean="0"/>
            </a:br>
            <a:endParaRPr lang="el-GR" sz="4900" dirty="0"/>
          </a:p>
        </p:txBody>
      </p:sp>
      <p:pic>
        <p:nvPicPr>
          <p:cNvPr id="14338" name="Picture 2"/>
          <p:cNvPicPr>
            <a:picLocks noChangeAspect="1" noChangeArrowheads="1"/>
          </p:cNvPicPr>
          <p:nvPr/>
        </p:nvPicPr>
        <p:blipFill>
          <a:blip r:embed="rId3"/>
          <a:srcRect/>
          <a:stretch>
            <a:fillRect/>
          </a:stretch>
        </p:blipFill>
        <p:spPr bwMode="auto">
          <a:xfrm>
            <a:off x="2536825" y="1885950"/>
            <a:ext cx="4122738" cy="3271838"/>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 Ορθογώνιο"/>
          <p:cNvSpPr>
            <a:spLocks noChangeArrowheads="1"/>
          </p:cNvSpPr>
          <p:nvPr/>
        </p:nvSpPr>
        <p:spPr bwMode="auto">
          <a:xfrm>
            <a:off x="2051050" y="1196975"/>
            <a:ext cx="4806950" cy="5262563"/>
          </a:xfrm>
          <a:prstGeom prst="rect">
            <a:avLst/>
          </a:prstGeom>
          <a:noFill/>
          <a:ln w="9525">
            <a:noFill/>
            <a:miter lim="800000"/>
            <a:headEnd/>
            <a:tailEnd/>
          </a:ln>
        </p:spPr>
        <p:txBody>
          <a:bodyPr>
            <a:spAutoFit/>
          </a:bodyPr>
          <a:lstStyle/>
          <a:p>
            <a:r>
              <a:rPr lang="el-GR" sz="2400">
                <a:latin typeface="Comic Sans MS" pitchFamily="66" charset="0"/>
              </a:rPr>
              <a:t>Με την αρχική σύλληψη του Πολυκλείτου σχετίζονται η ορχήστρα, το σκηνικό οικοδόμημα και το κάτω τμήμα του κοίλου. Το ιωνικού ρυθμού προσκήνιο που δεν τέμνει την ορχήστρα ανάγεται σε μεταγενέστερη οικοδομική φάση.</a:t>
            </a:r>
          </a:p>
          <a:p>
            <a:r>
              <a:rPr lang="el-GR" sz="2400">
                <a:latin typeface="Comic Sans MS" pitchFamily="66" charset="0"/>
              </a:rPr>
              <a:t>Αυτό επιβεβαιώνεται και από τα κεκλιμένα επίπεδα που οδηγούσαν στη στέγη του προσκηνίου και συνδέονταν με τα διπλά θυρώματα που είχαν διαμορφωθεί στις παρόδους.</a:t>
            </a: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 Ορθογώνιο"/>
          <p:cNvSpPr>
            <a:spLocks noChangeArrowheads="1"/>
          </p:cNvSpPr>
          <p:nvPr/>
        </p:nvSpPr>
        <p:spPr bwMode="auto">
          <a:xfrm>
            <a:off x="2124075" y="1844675"/>
            <a:ext cx="4733925" cy="3416300"/>
          </a:xfrm>
          <a:prstGeom prst="rect">
            <a:avLst/>
          </a:prstGeom>
          <a:noFill/>
          <a:ln w="9525">
            <a:noFill/>
            <a:miter lim="800000"/>
            <a:headEnd/>
            <a:tailEnd/>
          </a:ln>
        </p:spPr>
        <p:txBody>
          <a:bodyPr>
            <a:spAutoFit/>
          </a:bodyPr>
          <a:lstStyle/>
          <a:p>
            <a:r>
              <a:rPr lang="el-GR" sz="2400">
                <a:latin typeface="Comic Sans MS" pitchFamily="66" charset="0"/>
              </a:rPr>
              <a:t>Δύο κίονες τοποθετημένοι στα άκρα του προσκηνίου σχηματίζουν δύο μικρές πτέρυγες εν είδει παρασκηνίων.Στα άκρα του εξωτερικού αναλημματικού τοίχου, σύμφωνα με τα τελευταία συμπεράσματα της έρευνας, υψώνονταν δύο πύργοι</a:t>
            </a:r>
            <a:r>
              <a:rPr lang="el-GR" sz="2400">
                <a:latin typeface="Times New Roman" pitchFamily="18" charset="0"/>
              </a:rPr>
              <a:t>.</a:t>
            </a:r>
          </a:p>
        </p:txBody>
      </p:sp>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 Ορθογώνιο"/>
          <p:cNvSpPr>
            <a:spLocks noChangeArrowheads="1"/>
          </p:cNvSpPr>
          <p:nvPr/>
        </p:nvSpPr>
        <p:spPr bwMode="auto">
          <a:xfrm>
            <a:off x="2411413" y="2276475"/>
            <a:ext cx="4733925" cy="1917700"/>
          </a:xfrm>
          <a:prstGeom prst="rect">
            <a:avLst/>
          </a:prstGeom>
          <a:noFill/>
          <a:ln w="9525">
            <a:noFill/>
            <a:miter lim="800000"/>
            <a:headEnd/>
            <a:tailEnd/>
          </a:ln>
        </p:spPr>
        <p:txBody>
          <a:bodyPr>
            <a:spAutoFit/>
          </a:bodyPr>
          <a:lstStyle/>
          <a:p>
            <a:pPr algn="ctr"/>
            <a:r>
              <a:rPr lang="el-GR" sz="2400" b="1">
                <a:solidFill>
                  <a:srgbClr val="CB68F8"/>
                </a:solidFill>
                <a:latin typeface="Courier New" pitchFamily="49" charset="0"/>
              </a:rPr>
              <a:t>ΕΛΕΝΑ ΚΑΡΑΛΗ</a:t>
            </a:r>
          </a:p>
          <a:p>
            <a:pPr algn="ctr"/>
            <a:r>
              <a:rPr lang="el-GR" sz="2400" b="1">
                <a:solidFill>
                  <a:srgbClr val="CB68F8"/>
                </a:solidFill>
                <a:latin typeface="Courier New" pitchFamily="49" charset="0"/>
              </a:rPr>
              <a:t>ΜΑΡΙΑ ΑΡΑΜΠΑΤΖΗ</a:t>
            </a:r>
          </a:p>
          <a:p>
            <a:pPr algn="ctr"/>
            <a:r>
              <a:rPr lang="el-GR" sz="2400" b="1">
                <a:solidFill>
                  <a:srgbClr val="CB68F8"/>
                </a:solidFill>
                <a:latin typeface="Courier New" pitchFamily="49" charset="0"/>
              </a:rPr>
              <a:t>ΣΟΦΙΑ ΓΕΡΟΧΡΗΣΤΟΥ</a:t>
            </a:r>
          </a:p>
          <a:p>
            <a:pPr algn="ctr"/>
            <a:r>
              <a:rPr lang="el-GR" sz="2400" b="1">
                <a:solidFill>
                  <a:srgbClr val="CB68F8"/>
                </a:solidFill>
                <a:latin typeface="Courier New" pitchFamily="49" charset="0"/>
              </a:rPr>
              <a:t>ΜΙΧΑΛΗΣ ΚΡΟΚΟΣ</a:t>
            </a:r>
          </a:p>
          <a:p>
            <a:pPr algn="ctr"/>
            <a:r>
              <a:rPr lang="el-GR" sz="2400" b="1">
                <a:solidFill>
                  <a:srgbClr val="CB68F8"/>
                </a:solidFill>
                <a:latin typeface="Courier New" pitchFamily="49" charset="0"/>
              </a:rPr>
              <a:t>ΝΙΚΟΣ</a:t>
            </a:r>
            <a:r>
              <a:rPr lang="en-US" sz="2400" b="1">
                <a:solidFill>
                  <a:srgbClr val="CB68F8"/>
                </a:solidFill>
                <a:latin typeface="Courier New" pitchFamily="49" charset="0"/>
              </a:rPr>
              <a:t> </a:t>
            </a:r>
            <a:r>
              <a:rPr lang="el-GR" sz="2400" b="1">
                <a:solidFill>
                  <a:srgbClr val="CB68F8"/>
                </a:solidFill>
                <a:latin typeface="Courier New" pitchFamily="49" charset="0"/>
              </a:rPr>
              <a:t>ΑΜΒΑΖΑΣ</a:t>
            </a: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pPr eaLnBrk="1" fontAlgn="auto" hangingPunct="1">
              <a:spcAft>
                <a:spcPts val="0"/>
              </a:spcAft>
              <a:defRPr/>
            </a:pPr>
            <a:r>
              <a:rPr lang="el-GR" dirty="0" smtClean="0">
                <a:solidFill>
                  <a:srgbClr val="0070C0"/>
                </a:solidFill>
                <a:latin typeface="Comic Sans MS" pitchFamily="66" charset="0"/>
              </a:rPr>
              <a:t>ΤΟ ΑΡΧΑΙΟ ΘΕΑΤΡΟ ΤΗΣ ΕΠΙΔΑΥΡΟΥ</a:t>
            </a:r>
            <a:endParaRPr lang="el-GR" dirty="0">
              <a:solidFill>
                <a:srgbClr val="0070C0"/>
              </a:solidFill>
              <a:latin typeface="Comic Sans MS" pitchFamily="66" charset="0"/>
            </a:endParaRPr>
          </a:p>
        </p:txBody>
      </p:sp>
      <p:sp>
        <p:nvSpPr>
          <p:cNvPr id="3" name="2 - Θέση περιεχομένου"/>
          <p:cNvSpPr>
            <a:spLocks noGrp="1"/>
          </p:cNvSpPr>
          <p:nvPr>
            <p:ph idx="1"/>
          </p:nvPr>
        </p:nvSpPr>
        <p:spPr/>
        <p:txBody>
          <a:bodyPr>
            <a:normAutofit fontScale="85000" lnSpcReduction="10000"/>
          </a:bodyPr>
          <a:lstStyle/>
          <a:p>
            <a:pPr marL="548640" indent="-411480" eaLnBrk="1" fontAlgn="auto" hangingPunct="1">
              <a:spcAft>
                <a:spcPts val="0"/>
              </a:spcAft>
              <a:buClr>
                <a:schemeClr val="tx1">
                  <a:shade val="95000"/>
                </a:schemeClr>
              </a:buClr>
              <a:buFont typeface="Wingdings 2"/>
              <a:buChar char=""/>
              <a:defRPr/>
            </a:pPr>
            <a:r>
              <a:rPr lang="el-GR" b="1" dirty="0" smtClean="0">
                <a:solidFill>
                  <a:schemeClr val="tx1">
                    <a:lumMod val="95000"/>
                  </a:schemeClr>
                </a:solidFill>
                <a:latin typeface="Comic Sans MS" pitchFamily="66" charset="0"/>
              </a:rPr>
              <a:t>Ο Παυσανίας επισκέφθηκε το Θέατρο της Επιδαύρου γύρω στα μέσα του 2ου αιώνα μΧ., δηλαδή τουλάχιστον τέσσερις αιώνες μετά την ολοκλήρωση της δεύτερης κατασκευαστικής του φάσης, και εκφράζει απερίφραστο θαυμασμό για την ομορφιά και την αρμονία του. Ως αρχιτέκτονα του διάσημου θεάτρου κατονομάζει τον Πολύκλειτο, στον οποίο πιστώνει και την κυκλική Θυμέλη (Θόλο). Παραμένει αδιευκρίνιστο αν ο αρχαίος περιηγητής ταυτίζει τον αρχιτέκτονα των οικοδομημάτων με τον ομώνυμο, κορυφαίο Αργείο γλύπτη του 5ου αιώνα π.Χ. (που θα ήταν λάθος) και πάντως η αναφορά του παραμένει επιστημονικά ανεπιβεβαίωτη.</a:t>
            </a:r>
          </a:p>
          <a:p>
            <a:pPr marL="548640" indent="-411480" eaLnBrk="1" fontAlgn="auto" hangingPunct="1">
              <a:spcAft>
                <a:spcPts val="0"/>
              </a:spcAft>
              <a:buClr>
                <a:schemeClr val="tx1">
                  <a:shade val="95000"/>
                </a:schemeClr>
              </a:buClr>
              <a:buFont typeface="Wingdings 2"/>
              <a:buChar char=""/>
              <a:defRPr/>
            </a:pPr>
            <a:endParaRPr lang="el-GR" dirty="0"/>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 Ορθογώνιο"/>
          <p:cNvSpPr>
            <a:spLocks noChangeArrowheads="1"/>
          </p:cNvSpPr>
          <p:nvPr/>
        </p:nvSpPr>
        <p:spPr bwMode="auto">
          <a:xfrm>
            <a:off x="1763713" y="404813"/>
            <a:ext cx="6121400" cy="3046412"/>
          </a:xfrm>
          <a:prstGeom prst="rect">
            <a:avLst/>
          </a:prstGeom>
          <a:noFill/>
          <a:ln w="9525">
            <a:noFill/>
            <a:miter lim="800000"/>
            <a:headEnd/>
            <a:tailEnd/>
          </a:ln>
        </p:spPr>
        <p:txBody>
          <a:bodyPr>
            <a:spAutoFit/>
          </a:bodyPr>
          <a:lstStyle/>
          <a:p>
            <a:r>
              <a:rPr lang="el-GR" sz="2400" b="1">
                <a:latin typeface="Comic Sans MS" pitchFamily="66" charset="0"/>
              </a:rPr>
              <a:t>Στους Ελληνιστικούς Χρόνους προστέθηκε η πάνω ζώνη των κερκίδων, αυξάνοντας στο διπλάσιο τη χωρητικότητα του θεάτρου. Σήμερα δεν σώζεται σχεδόν τίποτα από το κτίσμα της σκηνής με τους ιωνικούς ημικίονες, η περίφημη όμως ακουστική του θεάτρου δεν έχει χάσει την ποιότητά της.   </a:t>
            </a:r>
          </a:p>
        </p:txBody>
      </p:sp>
      <p:pic>
        <p:nvPicPr>
          <p:cNvPr id="17410" name="Picture 2"/>
          <p:cNvPicPr>
            <a:picLocks noChangeAspect="1" noChangeArrowheads="1"/>
          </p:cNvPicPr>
          <p:nvPr/>
        </p:nvPicPr>
        <p:blipFill>
          <a:blip r:embed="rId2"/>
          <a:srcRect/>
          <a:stretch>
            <a:fillRect/>
          </a:stretch>
        </p:blipFill>
        <p:spPr bwMode="auto">
          <a:xfrm>
            <a:off x="1187450" y="3644900"/>
            <a:ext cx="2881313" cy="2341563"/>
          </a:xfrm>
          <a:prstGeom prst="rect">
            <a:avLst/>
          </a:prstGeom>
          <a:noFill/>
          <a:ln w="9525">
            <a:noFill/>
            <a:miter lim="800000"/>
            <a:headEnd/>
            <a:tailEnd/>
          </a:ln>
        </p:spPr>
      </p:pic>
      <p:pic>
        <p:nvPicPr>
          <p:cNvPr id="17411" name="Picture 3"/>
          <p:cNvPicPr>
            <a:picLocks noChangeAspect="1" noChangeArrowheads="1"/>
          </p:cNvPicPr>
          <p:nvPr/>
        </p:nvPicPr>
        <p:blipFill>
          <a:blip r:embed="rId3"/>
          <a:srcRect/>
          <a:stretch>
            <a:fillRect/>
          </a:stretch>
        </p:blipFill>
        <p:spPr bwMode="auto">
          <a:xfrm>
            <a:off x="4427538" y="3500438"/>
            <a:ext cx="3830637" cy="2665412"/>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 Ορθογώνιο"/>
          <p:cNvSpPr>
            <a:spLocks noChangeArrowheads="1"/>
          </p:cNvSpPr>
          <p:nvPr/>
        </p:nvSpPr>
        <p:spPr bwMode="auto">
          <a:xfrm>
            <a:off x="1908175" y="765175"/>
            <a:ext cx="4949825" cy="3138488"/>
          </a:xfrm>
          <a:prstGeom prst="rect">
            <a:avLst/>
          </a:prstGeom>
          <a:noFill/>
          <a:ln w="9525">
            <a:noFill/>
            <a:miter lim="800000"/>
            <a:headEnd/>
            <a:tailEnd/>
          </a:ln>
        </p:spPr>
        <p:txBody>
          <a:bodyPr>
            <a:spAutoFit/>
          </a:bodyPr>
          <a:lstStyle/>
          <a:p>
            <a:pPr algn="just"/>
            <a:r>
              <a:rPr lang="el-GR" b="1">
                <a:latin typeface="Comic Sans MS" pitchFamily="66" charset="0"/>
              </a:rPr>
              <a:t>Ο ήχος, κατακάθαρος, φτάνει ως τις ψηλότερες κερκίδες, χάρη στη θαυμάσια προσαρμογή του θεάτρου με το τοπίο (έχει χτιστεί πάνω στην πλαγιά λόφου, που λειτουργεί ως αντηχείο). Το θέατρο, «ιδιαίτερα αξιοθέατο» κατά τον Παυσανία, χρησιμοποιείται κάθε καλοκαίρι για παραστάσεις αρχαίου δράματος, οπότε και τοποθετείται μια προσωρινή σκηνή από ελαφρά υλικά, για τις ανάγκες κάθε παράστασης</a:t>
            </a:r>
          </a:p>
        </p:txBody>
      </p:sp>
      <p:pic>
        <p:nvPicPr>
          <p:cNvPr id="18434" name="Picture 2"/>
          <p:cNvPicPr>
            <a:picLocks noChangeAspect="1" noChangeArrowheads="1"/>
          </p:cNvPicPr>
          <p:nvPr/>
        </p:nvPicPr>
        <p:blipFill>
          <a:blip r:embed="rId2"/>
          <a:srcRect/>
          <a:stretch>
            <a:fillRect/>
          </a:stretch>
        </p:blipFill>
        <p:spPr bwMode="auto">
          <a:xfrm>
            <a:off x="2268538" y="3933825"/>
            <a:ext cx="4246562" cy="2519363"/>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 Ορθογώνιο"/>
          <p:cNvSpPr>
            <a:spLocks noChangeArrowheads="1"/>
          </p:cNvSpPr>
          <p:nvPr/>
        </p:nvSpPr>
        <p:spPr bwMode="auto">
          <a:xfrm>
            <a:off x="2286000" y="1997075"/>
            <a:ext cx="4572000" cy="4894263"/>
          </a:xfrm>
          <a:prstGeom prst="rect">
            <a:avLst/>
          </a:prstGeom>
          <a:noFill/>
          <a:ln w="9525">
            <a:noFill/>
            <a:miter lim="800000"/>
            <a:headEnd/>
            <a:tailEnd/>
          </a:ln>
        </p:spPr>
        <p:txBody>
          <a:bodyPr>
            <a:spAutoFit/>
          </a:bodyPr>
          <a:lstStyle/>
          <a:p>
            <a:r>
              <a:rPr lang="el-GR" sz="2400">
                <a:latin typeface="Comic Sans MS" pitchFamily="66" charset="0"/>
              </a:rPr>
              <a:t>Στο θέατρο της Επιδαύρου συναντάμε την χαρακτηριστική διάρθωση του ελληνικού θεάτρου:</a:t>
            </a:r>
          </a:p>
          <a:p>
            <a:r>
              <a:rPr lang="el-GR" sz="2400">
                <a:latin typeface="Comic Sans MS" pitchFamily="66" charset="0"/>
              </a:rPr>
              <a:t>Το κοίλο</a:t>
            </a:r>
          </a:p>
          <a:p>
            <a:r>
              <a:rPr lang="el-GR" sz="2400">
                <a:latin typeface="Comic Sans MS" pitchFamily="66" charset="0"/>
              </a:rPr>
              <a:t>Την ορχήστρα</a:t>
            </a:r>
          </a:p>
          <a:p>
            <a:r>
              <a:rPr lang="el-GR" sz="2400">
                <a:latin typeface="Comic Sans MS" pitchFamily="66" charset="0"/>
              </a:rPr>
              <a:t>Το σκηνικό οικοδόμημα</a:t>
            </a:r>
          </a:p>
          <a:p>
            <a:r>
              <a:rPr lang="el-GR" sz="2400">
                <a:latin typeface="Comic Sans MS" pitchFamily="66" charset="0"/>
              </a:rPr>
              <a:t>Το κοίλο του θεάτρου αποτελείται από δύο μέρη που χωρίζονται από περιμετρικό διάδρομο. Στενές κλίμακες ανόδου κατατέμνουν τα δύο μέρη σε σφηνοειδείς κερκίδες.</a:t>
            </a:r>
          </a:p>
        </p:txBody>
      </p:sp>
      <p:sp>
        <p:nvSpPr>
          <p:cNvPr id="19458" name="2 - Ορθογώνιο"/>
          <p:cNvSpPr>
            <a:spLocks noChangeArrowheads="1"/>
          </p:cNvSpPr>
          <p:nvPr/>
        </p:nvSpPr>
        <p:spPr bwMode="auto">
          <a:xfrm>
            <a:off x="2286000" y="476250"/>
            <a:ext cx="4572000" cy="1385888"/>
          </a:xfrm>
          <a:prstGeom prst="rect">
            <a:avLst/>
          </a:prstGeom>
          <a:noFill/>
          <a:ln w="9525">
            <a:noFill/>
            <a:miter lim="800000"/>
            <a:headEnd/>
            <a:tailEnd/>
          </a:ln>
        </p:spPr>
        <p:txBody>
          <a:bodyPr>
            <a:spAutoFit/>
          </a:bodyPr>
          <a:lstStyle/>
          <a:p>
            <a:r>
              <a:rPr lang="el-GR" sz="2800">
                <a:latin typeface="Comic Sans MS" pitchFamily="66" charset="0"/>
              </a:rPr>
              <a:t>ΜΕΡΗ ΤΟΥ ΑΡΧΑΙΟΥ ΘΕΑΤΡΟΥ ΤΗΣ ΕΠΙΔΑΥΡΟΥ</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 Ορθογώνιο"/>
          <p:cNvSpPr>
            <a:spLocks noChangeArrowheads="1"/>
          </p:cNvSpPr>
          <p:nvPr/>
        </p:nvSpPr>
        <p:spPr bwMode="auto">
          <a:xfrm>
            <a:off x="2339975" y="765175"/>
            <a:ext cx="5040313" cy="5262563"/>
          </a:xfrm>
          <a:prstGeom prst="rect">
            <a:avLst/>
          </a:prstGeom>
          <a:noFill/>
          <a:ln w="9525">
            <a:noFill/>
            <a:miter lim="800000"/>
            <a:headEnd/>
            <a:tailEnd/>
          </a:ln>
        </p:spPr>
        <p:txBody>
          <a:bodyPr>
            <a:spAutoFit/>
          </a:bodyPr>
          <a:lstStyle/>
          <a:p>
            <a:r>
              <a:rPr lang="el-GR" sz="1600" b="1">
                <a:latin typeface="Comic Sans MS" pitchFamily="66" charset="0"/>
              </a:rPr>
              <a:t>Σε κάτοψη το κοίλο υπερβαίνει το ημικύκλιο η δε χάραξή του είναι ελαφρά ελλειψοειδής. Στα δύο άκρα καταλήγει σε ισχυρούς αναλημματικούς τοίχους. Η χωρητικότητά του θεάτρου ανέρχεται περίπου σε 14.000 θεατές. Το επίμηκες σκηνικό οικοδόμημα, που εφάπτονταν στην ορχήστρα κλείνοντας απ' άκρου σε άκρο το άνοιγμα του κοίλου προς βορρά, αναπτυσσόταν σε δύο μέρη. Εμπρός βρισκόταν το υπερυψωμένο προσκήνιο με όψη ιωνικού ρυθμού και προέχοντα άκρα. Πίσω ορθωνόταν το διώροφο κτίριο της σκηνής. Η όψη του δεύτερου ορόφου αρθρωνόταν σε μεγάλα ανοίγματα για την υποδοχή ζωγραφιστών πινάκων (σκηνικών). Δύο ράμπες οδηγούσαν εκατέρωθεν στο επίπεδο του προσκηνίου. Πυλώνες ιωνικού ρυθμού, με δύο θύρες συνέδεαν αρχιτεκτονικά την σκηνή με τα αναλήμματα του κοίλου. Η άριστη ακουστική του Θεάτρου της Επιδαύρου, που ασφαλώς θα ενισχυόταν από τον ανακλαστήρα του αρχικού σκηνικού οικοδομήματος, οφείλεται στην τέλεια γεωμετρία του σχεδιασμού.</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2"/>
          <a:srcRect/>
          <a:stretch>
            <a:fillRect/>
          </a:stretch>
        </p:blipFill>
        <p:spPr bwMode="auto">
          <a:xfrm>
            <a:off x="342900" y="620713"/>
            <a:ext cx="8458200" cy="576103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srcRect/>
          <a:stretch>
            <a:fillRect/>
          </a:stretch>
        </p:blipFill>
        <p:spPr bwMode="auto">
          <a:xfrm>
            <a:off x="611188" y="600075"/>
            <a:ext cx="7993062" cy="5708650"/>
          </a:xfrm>
          <a:prstGeom prst="rect">
            <a:avLst/>
          </a:prstGeom>
          <a:noFill/>
          <a:ln w="9525">
            <a:noFill/>
            <a:miter lim="800000"/>
            <a:headEnd/>
            <a:tailEnd/>
          </a:ln>
        </p:spPr>
      </p:pic>
    </p:spTree>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 Ορθογώνιο"/>
          <p:cNvSpPr>
            <a:spLocks noChangeArrowheads="1"/>
          </p:cNvSpPr>
          <p:nvPr/>
        </p:nvSpPr>
        <p:spPr bwMode="auto">
          <a:xfrm>
            <a:off x="1619250" y="1196975"/>
            <a:ext cx="5238750" cy="4524375"/>
          </a:xfrm>
          <a:prstGeom prst="rect">
            <a:avLst/>
          </a:prstGeom>
          <a:noFill/>
          <a:ln w="9525">
            <a:noFill/>
            <a:miter lim="800000"/>
            <a:headEnd/>
            <a:tailEnd/>
          </a:ln>
        </p:spPr>
        <p:txBody>
          <a:bodyPr>
            <a:spAutoFit/>
          </a:bodyPr>
          <a:lstStyle/>
          <a:p>
            <a:r>
              <a:rPr lang="el-GR" sz="2400">
                <a:latin typeface="Comic Sans MS" pitchFamily="66" charset="0"/>
              </a:rPr>
              <a:t>Η χάραξη των  επιμέρους στοιχείων του θεατρικού χώρου έγινε με τρία διαφορετικά κέντρα. Η μέγιστη διάμετρος ανέρχεται σε 117 μ.</a:t>
            </a:r>
          </a:p>
          <a:p>
            <a:r>
              <a:rPr lang="el-GR" sz="2400">
                <a:latin typeface="Comic Sans MS" pitchFamily="66" charset="0"/>
              </a:rPr>
              <a:t>Το κάτω μέρος (34 σειρές εδωλίων) του κοίλου χωρίζεται σε 12 κερκίδες ενώ το επιθέατρο (21 σειρές εδωλίων) σε 22 κερκίδες. Η ορχήστρα σχηματίζει κανονικό κύκλο και στην περιφέρεια παρουσιάζει ελαφρά ανύψωση με λίθινο σπειροειδές πλαίσιο</a:t>
            </a:r>
            <a:r>
              <a:rPr lang="el-GR">
                <a:latin typeface="Times New Roman" pitchFamily="18" charset="0"/>
              </a:rPr>
              <a:t>.</a:t>
            </a:r>
          </a:p>
        </p:txBody>
      </p:sp>
    </p:spTree>
  </p:cSld>
  <p:clrMapOvr>
    <a:masterClrMapping/>
  </p:clrMapOvr>
  <p:transition>
    <p:cut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TotalTime>
  <Words>517</Words>
  <Application>Microsoft Office PowerPoint</Application>
  <PresentationFormat>On-screen Show (4:3)</PresentationFormat>
  <Paragraphs>21</Paragraphs>
  <Slides>12</Slides>
  <Notes>1</Notes>
  <HiddenSlides>0</HiddenSlides>
  <MMClips>0</MMClips>
  <ScaleCrop>false</ScaleCrop>
  <HeadingPairs>
    <vt:vector size="6" baseType="variant">
      <vt:variant>
        <vt:lpstr>Γραμματοσειρές που χρησιμοποιούνται</vt:lpstr>
      </vt:variant>
      <vt:variant>
        <vt:i4>8</vt:i4>
      </vt:variant>
      <vt:variant>
        <vt:lpstr>Πρότυπο σχεδίασης</vt:lpstr>
      </vt:variant>
      <vt:variant>
        <vt:i4>2</vt:i4>
      </vt:variant>
      <vt:variant>
        <vt:lpstr>Τίτλοι διαφανειών</vt:lpstr>
      </vt:variant>
      <vt:variant>
        <vt:i4>12</vt:i4>
      </vt:variant>
    </vt:vector>
  </HeadingPairs>
  <TitlesOfParts>
    <vt:vector size="22" baseType="lpstr">
      <vt:lpstr>Arial</vt:lpstr>
      <vt:lpstr>Times New Roman</vt:lpstr>
      <vt:lpstr>Wingdings 2</vt:lpstr>
      <vt:lpstr>Wingdings</vt:lpstr>
      <vt:lpstr>Wingdings 3</vt:lpstr>
      <vt:lpstr>Calibri</vt:lpstr>
      <vt:lpstr>Comic Sans MS</vt:lpstr>
      <vt:lpstr>Courier New</vt:lpstr>
      <vt:lpstr>Αποκορύφωμα</vt:lpstr>
      <vt:lpstr>Αποκορύφωμα</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vector>
  </TitlesOfParts>
  <Company>Το όνομα της εταιρείας σας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ΕΠΙΔΑΥΡΟΣ </dc:title>
  <dc:creator>Το όνομα χρήστη σας</dc:creator>
  <cp:lastModifiedBy>Ελίνα</cp:lastModifiedBy>
  <cp:revision>10</cp:revision>
  <dcterms:created xsi:type="dcterms:W3CDTF">2012-03-07T20:00:43Z</dcterms:created>
  <dcterms:modified xsi:type="dcterms:W3CDTF">2012-05-01T18:32:57Z</dcterms:modified>
</cp:coreProperties>
</file>